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5" r:id="rId4"/>
    <p:sldId id="266" r:id="rId5"/>
    <p:sldId id="267" r:id="rId6"/>
    <p:sldId id="268"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EB4B63-BF3B-6B75-A6C2-D17701216F9F}" name="Jenni Rinker" initials="JR" userId="S::rink@dtu.dk::124ba022-7f23-46a5-825e-2aa1e593056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386" autoAdjust="0"/>
  </p:normalViewPr>
  <p:slideViewPr>
    <p:cSldViewPr snapToGrid="0">
      <p:cViewPr varScale="1">
        <p:scale>
          <a:sx n="155" d="100"/>
          <a:sy n="155" d="100"/>
        </p:scale>
        <p:origin x="46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8449-7943-F066-CBE7-E15D149409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A1AF8F-F577-9BFF-CB10-69A73F71E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009404-CC3F-3183-D541-F4603C40B877}"/>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5" name="Footer Placeholder 4">
            <a:extLst>
              <a:ext uri="{FF2B5EF4-FFF2-40B4-BE49-F238E27FC236}">
                <a16:creationId xmlns:a16="http://schemas.microsoft.com/office/drawing/2014/main" id="{7CC6DBA8-D862-165A-678D-2F06C0FA6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EF2FA-456D-D6F1-2396-DBB4AC177C63}"/>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132943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332E-391A-6728-5360-89D3DFC7B5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D09916-16EB-DDDA-F22E-8684AB91D6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DFB34-E0AE-0746-D7EA-5F3379EFC231}"/>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5" name="Footer Placeholder 4">
            <a:extLst>
              <a:ext uri="{FF2B5EF4-FFF2-40B4-BE49-F238E27FC236}">
                <a16:creationId xmlns:a16="http://schemas.microsoft.com/office/drawing/2014/main" id="{A2CBBB31-B858-811E-A0D2-F3C7C5B9C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D5758-5242-6744-8AEF-A520E4C50411}"/>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145500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E3D63D-7706-C309-6BCC-000B740631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F15ECC-8248-AE5C-B9EF-BAF728C488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D4A12-E347-A4FE-2D89-9D87CA848D15}"/>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5" name="Footer Placeholder 4">
            <a:extLst>
              <a:ext uri="{FF2B5EF4-FFF2-40B4-BE49-F238E27FC236}">
                <a16:creationId xmlns:a16="http://schemas.microsoft.com/office/drawing/2014/main" id="{12B7CAB4-F7A4-CB94-87AA-4A141ECBE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CDD48-89E1-F967-9CBE-EAFFB021EC04}"/>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417879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D368-AC30-68CB-0834-0BA4F9E94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B076B-CFD4-A989-A2D5-519FCFAC58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38A4A-4345-E410-B0EB-7FBBFB6F0F8C}"/>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5" name="Footer Placeholder 4">
            <a:extLst>
              <a:ext uri="{FF2B5EF4-FFF2-40B4-BE49-F238E27FC236}">
                <a16:creationId xmlns:a16="http://schemas.microsoft.com/office/drawing/2014/main" id="{250394E6-6F8F-4226-EDD9-73F313292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4CD2E-CF4B-70CF-F3D6-FA7843972AD2}"/>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170281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4E00-E1E5-DF52-06D6-AD753C8CA4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8846A5-5483-87DE-8795-404B396A3F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F4AC6-F4BA-08AC-31C9-79937E23F866}"/>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5" name="Footer Placeholder 4">
            <a:extLst>
              <a:ext uri="{FF2B5EF4-FFF2-40B4-BE49-F238E27FC236}">
                <a16:creationId xmlns:a16="http://schemas.microsoft.com/office/drawing/2014/main" id="{005967BF-78B8-9224-E815-3CB336CF0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CD239-DED8-38E5-6E36-482DA0682A3B}"/>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298693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8322-1F59-31CC-9990-CC66208B6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17280-949E-EC69-F610-E0FAF9D18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2A3E39-48F9-44AA-C93F-BA3E093CE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95BCF-3A95-64D6-1DFA-FE74DB4487A2}"/>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6" name="Footer Placeholder 5">
            <a:extLst>
              <a:ext uri="{FF2B5EF4-FFF2-40B4-BE49-F238E27FC236}">
                <a16:creationId xmlns:a16="http://schemas.microsoft.com/office/drawing/2014/main" id="{4E304B2E-4F95-0992-46B3-3AABB1898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793CB-77EF-81EC-F495-BF55D685D0B5}"/>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190588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BBE4-9EDB-6598-0D68-65BADAB20C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E4ED16-5002-AA4E-54DD-9ACA750F5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0B9F83-2748-3BCF-5470-E09A28049D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4810A-70BB-FA9D-C116-31316D7AC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0369A-E710-F658-F4C8-56F258C433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D4D23F-F09E-C434-1D1B-9438670ABEC2}"/>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8" name="Footer Placeholder 7">
            <a:extLst>
              <a:ext uri="{FF2B5EF4-FFF2-40B4-BE49-F238E27FC236}">
                <a16:creationId xmlns:a16="http://schemas.microsoft.com/office/drawing/2014/main" id="{201BF32C-A50A-3D89-33D9-FC31BC36F3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820447-0502-1880-37A1-DA8CA1C309B8}"/>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198370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5D2A-76F4-C430-4CC3-4D6AE9994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7D055-123D-4251-F741-FAFE023E6CBC}"/>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4" name="Footer Placeholder 3">
            <a:extLst>
              <a:ext uri="{FF2B5EF4-FFF2-40B4-BE49-F238E27FC236}">
                <a16:creationId xmlns:a16="http://schemas.microsoft.com/office/drawing/2014/main" id="{D3FAC0B8-053A-0FE0-6D45-F13E2AF3CA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AC4327-44F8-BC74-CB4C-5AB51BAA2B0F}"/>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356442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9633E8-4D9A-24CD-3477-939D2F66EC7E}"/>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3" name="Footer Placeholder 2">
            <a:extLst>
              <a:ext uri="{FF2B5EF4-FFF2-40B4-BE49-F238E27FC236}">
                <a16:creationId xmlns:a16="http://schemas.microsoft.com/office/drawing/2014/main" id="{B00B1D6F-2947-BBD5-C9F5-62A59A6EA4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87B80-8B1D-50C3-E287-62B4AABD47F9}"/>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40622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7F87-3D89-CD3E-4564-DD7039CD1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E78D04-741B-B885-AAA5-444D6C9850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85D877-EEC6-7C82-D11E-2AF2CCE99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394C3-90C7-5B35-E701-85ABBD803824}"/>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6" name="Footer Placeholder 5">
            <a:extLst>
              <a:ext uri="{FF2B5EF4-FFF2-40B4-BE49-F238E27FC236}">
                <a16:creationId xmlns:a16="http://schemas.microsoft.com/office/drawing/2014/main" id="{202181A5-B1F7-6839-B049-3339ECBC9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F2387-25D7-6FF9-5D38-C2AFA6A10B4D}"/>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260088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586A-D71E-CC30-CA43-8D116C76D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BAC623-66AF-6E93-0731-30477C54C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6ECE4-D257-D6F5-017F-C4B6E8D6A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D64BF-9245-DE55-39D4-8D6591451B5B}"/>
              </a:ext>
            </a:extLst>
          </p:cNvPr>
          <p:cNvSpPr>
            <a:spLocks noGrp="1"/>
          </p:cNvSpPr>
          <p:nvPr>
            <p:ph type="dt" sz="half" idx="10"/>
          </p:nvPr>
        </p:nvSpPr>
        <p:spPr/>
        <p:txBody>
          <a:bodyPr/>
          <a:lstStyle/>
          <a:p>
            <a:fld id="{07FEC0D4-52A3-4380-907B-866403828FBD}" type="datetimeFigureOut">
              <a:rPr lang="en-US" smtClean="0"/>
              <a:t>5/27/2026</a:t>
            </a:fld>
            <a:endParaRPr lang="en-US"/>
          </a:p>
        </p:txBody>
      </p:sp>
      <p:sp>
        <p:nvSpPr>
          <p:cNvPr id="6" name="Footer Placeholder 5">
            <a:extLst>
              <a:ext uri="{FF2B5EF4-FFF2-40B4-BE49-F238E27FC236}">
                <a16:creationId xmlns:a16="http://schemas.microsoft.com/office/drawing/2014/main" id="{A046AD77-F74F-CCC0-8986-1DA64CC8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D5892-D9D4-6AE9-553C-B9F1DA7BB131}"/>
              </a:ext>
            </a:extLst>
          </p:cNvPr>
          <p:cNvSpPr>
            <a:spLocks noGrp="1"/>
          </p:cNvSpPr>
          <p:nvPr>
            <p:ph type="sldNum" sz="quarter" idx="12"/>
          </p:nvPr>
        </p:nvSpPr>
        <p:spPr/>
        <p:txBody>
          <a:bodyPr/>
          <a:lstStyle/>
          <a:p>
            <a:fld id="{497458B9-BB81-40C2-B5B6-F46711E61A98}" type="slidenum">
              <a:rPr lang="en-US" smtClean="0"/>
              <a:t>‹#›</a:t>
            </a:fld>
            <a:endParaRPr lang="en-US"/>
          </a:p>
        </p:txBody>
      </p:sp>
    </p:spTree>
    <p:extLst>
      <p:ext uri="{BB962C8B-B14F-4D97-AF65-F5344CB8AC3E}">
        <p14:creationId xmlns:p14="http://schemas.microsoft.com/office/powerpoint/2010/main" val="340872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35E69-92FE-E835-E1B5-EE28808BE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C04CF-B030-FD12-0097-EE4578CAF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53F5F0-3D2F-26AE-A894-22EA84A23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FEC0D4-52A3-4380-907B-866403828FBD}" type="datetimeFigureOut">
              <a:rPr lang="en-US" smtClean="0"/>
              <a:t>5/27/2026</a:t>
            </a:fld>
            <a:endParaRPr lang="en-US"/>
          </a:p>
        </p:txBody>
      </p:sp>
      <p:sp>
        <p:nvSpPr>
          <p:cNvPr id="5" name="Footer Placeholder 4">
            <a:extLst>
              <a:ext uri="{FF2B5EF4-FFF2-40B4-BE49-F238E27FC236}">
                <a16:creationId xmlns:a16="http://schemas.microsoft.com/office/drawing/2014/main" id="{A93F74B2-1844-E61B-03DF-F38636663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4BF285-3A82-8E56-0BA5-30E0447DE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7458B9-BB81-40C2-B5B6-F46711E61A98}" type="slidenum">
              <a:rPr lang="en-US" smtClean="0"/>
              <a:t>‹#›</a:t>
            </a:fld>
            <a:endParaRPr lang="en-US"/>
          </a:p>
        </p:txBody>
      </p:sp>
    </p:spTree>
    <p:extLst>
      <p:ext uri="{BB962C8B-B14F-4D97-AF65-F5344CB8AC3E}">
        <p14:creationId xmlns:p14="http://schemas.microsoft.com/office/powerpoint/2010/main" val="96452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rojects-with-jenni.readthedocs.io/en/late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opscience.iop.org/article/10.1088/1742-6596/2265/3/032011/pdf"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iopscience.iop.org/article/10.1088/1742-6596/2265/3/032011/pdf"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F71F-BB26-D0FC-C4D8-21888B8B1750}"/>
              </a:ext>
            </a:extLst>
          </p:cNvPr>
          <p:cNvSpPr>
            <a:spLocks noGrp="1"/>
          </p:cNvSpPr>
          <p:nvPr>
            <p:ph type="title"/>
          </p:nvPr>
        </p:nvSpPr>
        <p:spPr/>
        <p:txBody>
          <a:bodyPr/>
          <a:lstStyle/>
          <a:p>
            <a:r>
              <a:rPr lang="en-US" dirty="0"/>
              <a:t>How to use this template.</a:t>
            </a:r>
          </a:p>
        </p:txBody>
      </p:sp>
      <p:sp>
        <p:nvSpPr>
          <p:cNvPr id="3" name="Content Placeholder 2">
            <a:extLst>
              <a:ext uri="{FF2B5EF4-FFF2-40B4-BE49-F238E27FC236}">
                <a16:creationId xmlns:a16="http://schemas.microsoft.com/office/drawing/2014/main" id="{4261A626-4182-FA57-41F0-62D9676BC8CA}"/>
              </a:ext>
            </a:extLst>
          </p:cNvPr>
          <p:cNvSpPr>
            <a:spLocks noGrp="1"/>
          </p:cNvSpPr>
          <p:nvPr>
            <p:ph idx="1"/>
          </p:nvPr>
        </p:nvSpPr>
        <p:spPr>
          <a:xfrm>
            <a:off x="838200" y="1825625"/>
            <a:ext cx="10515600" cy="4166614"/>
          </a:xfrm>
        </p:spPr>
        <p:txBody>
          <a:bodyPr>
            <a:normAutofit/>
          </a:bodyPr>
          <a:lstStyle/>
          <a:p>
            <a:pPr marL="0" indent="0">
              <a:spcBef>
                <a:spcPts val="1200"/>
              </a:spcBef>
              <a:buNone/>
            </a:pPr>
            <a:r>
              <a:rPr lang="en-US" sz="2000" dirty="0"/>
              <a:t>Template made by Jenni Rinker: </a:t>
            </a:r>
            <a:r>
              <a:rPr lang="en-US" sz="2000" dirty="0">
                <a:hlinkClick r:id="rId2"/>
              </a:rPr>
              <a:t>Projects with Jenni</a:t>
            </a:r>
            <a:r>
              <a:rPr lang="en-US" sz="2000" dirty="0"/>
              <a:t>.</a:t>
            </a:r>
          </a:p>
          <a:p>
            <a:pPr marL="457200" indent="-457200">
              <a:spcBef>
                <a:spcPts val="1200"/>
              </a:spcBef>
              <a:buFont typeface="+mj-lt"/>
              <a:buAutoNum type="arabicPeriod"/>
            </a:pPr>
            <a:r>
              <a:rPr lang="en-US" sz="2000" dirty="0"/>
              <a:t>You are welcome to change the slide design.</a:t>
            </a:r>
          </a:p>
          <a:p>
            <a:pPr marL="457200" indent="-457200">
              <a:spcBef>
                <a:spcPts val="1200"/>
              </a:spcBef>
              <a:buFont typeface="+mj-lt"/>
              <a:buAutoNum type="arabicPeriod"/>
            </a:pPr>
            <a:r>
              <a:rPr lang="en-US" sz="2000" dirty="0"/>
              <a:t>See comments in </a:t>
            </a:r>
            <a:r>
              <a:rPr lang="en-US" sz="2000" dirty="0">
                <a:solidFill>
                  <a:schemeClr val="accent3"/>
                </a:solidFill>
              </a:rPr>
              <a:t>green</a:t>
            </a:r>
            <a:r>
              <a:rPr lang="en-US" sz="2000" dirty="0"/>
              <a:t> for meta-commentary.</a:t>
            </a:r>
          </a:p>
          <a:p>
            <a:pPr marL="457200" indent="-457200">
              <a:spcBef>
                <a:spcPts val="1200"/>
              </a:spcBef>
              <a:buFont typeface="+mj-lt"/>
              <a:buAutoNum type="arabicPeriod"/>
            </a:pPr>
            <a:r>
              <a:rPr lang="en-US" sz="2000" dirty="0"/>
              <a:t>Update the filename, e.g., “2025.02.20_jenni_weekly.pptx” and upload it to Teams.</a:t>
            </a:r>
          </a:p>
          <a:p>
            <a:pPr marL="457200" indent="-457200">
              <a:spcBef>
                <a:spcPts val="1200"/>
              </a:spcBef>
              <a:buFont typeface="+mj-lt"/>
              <a:buAutoNum type="arabicPeriod"/>
            </a:pPr>
            <a:r>
              <a:rPr lang="en-US" sz="2000" dirty="0"/>
              <a:t>Any text with square brackets “[]” should be deleted or updated with relevant information. Comments should also be deleted.</a:t>
            </a:r>
          </a:p>
          <a:p>
            <a:pPr marL="457200" indent="-457200">
              <a:buFont typeface="+mj-lt"/>
              <a:buAutoNum type="arabicPeriod"/>
            </a:pPr>
            <a:r>
              <a:rPr lang="en-US" sz="2000" b="1" u="sng" dirty="0">
                <a:highlight>
                  <a:srgbClr val="FFFF00"/>
                </a:highlight>
              </a:rPr>
              <a:t>If you do not have a clear list of topics you want to discuss with the supervisors, cancel the weekly meeting</a:t>
            </a:r>
            <a:r>
              <a:rPr lang="en-US" sz="2000" dirty="0"/>
              <a:t>.</a:t>
            </a:r>
            <a:endParaRPr lang="en-US" sz="2000" b="1" dirty="0"/>
          </a:p>
          <a:p>
            <a:pPr marL="457200" indent="-457200">
              <a:buFont typeface="+mj-lt"/>
              <a:buAutoNum type="arabicPeriod"/>
            </a:pPr>
            <a:r>
              <a:rPr lang="en-US" sz="2000" dirty="0"/>
              <a:t>Let me know if you have suggestions for improvement on this template.</a:t>
            </a:r>
            <a:r>
              <a:rPr lang="en-US" sz="2000" dirty="0">
                <a:sym typeface="Wingdings" panose="05000000000000000000" pitchFamily="2" charset="2"/>
              </a:rPr>
              <a:t></a:t>
            </a:r>
            <a:endParaRPr lang="en-US" sz="2000" dirty="0"/>
          </a:p>
          <a:p>
            <a:pPr marL="457200" indent="-457200">
              <a:buFont typeface="+mj-lt"/>
              <a:buAutoNum type="arabicPeriod"/>
            </a:pPr>
            <a:endParaRPr lang="en-US" sz="2000" dirty="0"/>
          </a:p>
          <a:p>
            <a:pPr marL="457200" indent="-457200">
              <a:buFont typeface="+mj-lt"/>
              <a:buAutoNum type="arabicPeriod"/>
            </a:pPr>
            <a:endParaRPr lang="en-US" sz="2000" b="1" dirty="0"/>
          </a:p>
        </p:txBody>
      </p:sp>
    </p:spTree>
    <p:extLst>
      <p:ext uri="{BB962C8B-B14F-4D97-AF65-F5344CB8AC3E}">
        <p14:creationId xmlns:p14="http://schemas.microsoft.com/office/powerpoint/2010/main" val="157006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2E0F-E92E-1840-3AE0-3D64D1136362}"/>
              </a:ext>
            </a:extLst>
          </p:cNvPr>
          <p:cNvSpPr>
            <a:spLocks noGrp="1"/>
          </p:cNvSpPr>
          <p:nvPr>
            <p:ph type="ctrTitle"/>
          </p:nvPr>
        </p:nvSpPr>
        <p:spPr/>
        <p:txBody>
          <a:bodyPr/>
          <a:lstStyle/>
          <a:p>
            <a:r>
              <a:rPr lang="en-US" dirty="0"/>
              <a:t>[Project title]</a:t>
            </a:r>
          </a:p>
        </p:txBody>
      </p:sp>
      <p:sp>
        <p:nvSpPr>
          <p:cNvPr id="3" name="Subtitle 2">
            <a:extLst>
              <a:ext uri="{FF2B5EF4-FFF2-40B4-BE49-F238E27FC236}">
                <a16:creationId xmlns:a16="http://schemas.microsoft.com/office/drawing/2014/main" id="{A32725FE-1F04-D805-35D3-CEA73E765F39}"/>
              </a:ext>
            </a:extLst>
          </p:cNvPr>
          <p:cNvSpPr>
            <a:spLocks noGrp="1"/>
          </p:cNvSpPr>
          <p:nvPr>
            <p:ph type="subTitle" idx="1"/>
          </p:nvPr>
        </p:nvSpPr>
        <p:spPr/>
        <p:txBody>
          <a:bodyPr/>
          <a:lstStyle/>
          <a:p>
            <a:r>
              <a:rPr lang="en-US" dirty="0"/>
              <a:t>[Student name(s)]</a:t>
            </a:r>
          </a:p>
          <a:p>
            <a:endParaRPr lang="en-US" dirty="0"/>
          </a:p>
          <a:p>
            <a:r>
              <a:rPr lang="en-US" dirty="0"/>
              <a:t>Weekly status meeting</a:t>
            </a:r>
          </a:p>
        </p:txBody>
      </p:sp>
    </p:spTree>
    <p:extLst>
      <p:ext uri="{BB962C8B-B14F-4D97-AF65-F5344CB8AC3E}">
        <p14:creationId xmlns:p14="http://schemas.microsoft.com/office/powerpoint/2010/main" val="154933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0EC2-670F-A457-2E57-5F857AAD550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3FB7143-39BE-76AA-435F-B0C0A12C5A6E}"/>
              </a:ext>
            </a:extLst>
          </p:cNvPr>
          <p:cNvSpPr>
            <a:spLocks noGrp="1"/>
          </p:cNvSpPr>
          <p:nvPr>
            <p:ph idx="1"/>
          </p:nvPr>
        </p:nvSpPr>
        <p:spPr/>
        <p:txBody>
          <a:bodyPr/>
          <a:lstStyle/>
          <a:p>
            <a:pPr>
              <a:lnSpc>
                <a:spcPct val="100000"/>
              </a:lnSpc>
              <a:spcAft>
                <a:spcPts val="600"/>
              </a:spcAft>
            </a:pPr>
            <a:r>
              <a:rPr lang="en-US" dirty="0"/>
              <a:t>[Item 1]</a:t>
            </a:r>
          </a:p>
          <a:p>
            <a:pPr>
              <a:lnSpc>
                <a:spcPct val="100000"/>
              </a:lnSpc>
              <a:spcAft>
                <a:spcPts val="600"/>
              </a:spcAft>
            </a:pPr>
            <a:r>
              <a:rPr lang="en-US" dirty="0"/>
              <a:t>[Item 2]</a:t>
            </a:r>
          </a:p>
          <a:p>
            <a:pPr>
              <a:lnSpc>
                <a:spcPct val="100000"/>
              </a:lnSpc>
              <a:spcAft>
                <a:spcPts val="600"/>
              </a:spcAft>
            </a:pPr>
            <a:r>
              <a:rPr lang="en-US" dirty="0"/>
              <a:t>(etc.)</a:t>
            </a:r>
          </a:p>
        </p:txBody>
      </p:sp>
      <p:sp>
        <p:nvSpPr>
          <p:cNvPr id="4" name="TextBox 3">
            <a:extLst>
              <a:ext uri="{FF2B5EF4-FFF2-40B4-BE49-F238E27FC236}">
                <a16:creationId xmlns:a16="http://schemas.microsoft.com/office/drawing/2014/main" id="{6E59F4E0-BD3C-7A20-7FA7-110721B5C376}"/>
              </a:ext>
            </a:extLst>
          </p:cNvPr>
          <p:cNvSpPr txBox="1"/>
          <p:nvPr/>
        </p:nvSpPr>
        <p:spPr>
          <a:xfrm>
            <a:off x="4405182" y="1419637"/>
            <a:ext cx="6140769" cy="1077218"/>
          </a:xfrm>
          <a:prstGeom prst="rect">
            <a:avLst/>
          </a:prstGeom>
          <a:noFill/>
        </p:spPr>
        <p:txBody>
          <a:bodyPr wrap="square" rtlCol="0">
            <a:spAutoFit/>
          </a:bodyPr>
          <a:lstStyle/>
          <a:p>
            <a:r>
              <a:rPr lang="en-US" sz="1600" i="1" dirty="0">
                <a:solidFill>
                  <a:schemeClr val="accent3"/>
                </a:solidFill>
              </a:rPr>
              <a:t>The first order of business in the meeting should be overviewing/approving the agenda. This is the chance for your supervisor to jump in and say ”oh hey! we need to talk about this administrative thing! better add it to the agenda.”</a:t>
            </a:r>
          </a:p>
        </p:txBody>
      </p:sp>
      <p:sp>
        <p:nvSpPr>
          <p:cNvPr id="5" name="TextBox 4">
            <a:extLst>
              <a:ext uri="{FF2B5EF4-FFF2-40B4-BE49-F238E27FC236}">
                <a16:creationId xmlns:a16="http://schemas.microsoft.com/office/drawing/2014/main" id="{EFEFD8B5-2D57-02DC-75C5-A8AC4C491BE7}"/>
              </a:ext>
            </a:extLst>
          </p:cNvPr>
          <p:cNvSpPr txBox="1"/>
          <p:nvPr/>
        </p:nvSpPr>
        <p:spPr>
          <a:xfrm>
            <a:off x="1696570" y="3775747"/>
            <a:ext cx="9657230" cy="1815882"/>
          </a:xfrm>
          <a:prstGeom prst="rect">
            <a:avLst/>
          </a:prstGeom>
          <a:noFill/>
        </p:spPr>
        <p:txBody>
          <a:bodyPr wrap="square" rtlCol="0">
            <a:spAutoFit/>
          </a:bodyPr>
          <a:lstStyle/>
          <a:p>
            <a:r>
              <a:rPr lang="en-US" sz="1600" i="1" dirty="0">
                <a:solidFill>
                  <a:schemeClr val="accent3"/>
                </a:solidFill>
              </a:rPr>
              <a:t>Agenda items should be clear and with a definable outcome that you want from your supervisor. E.g., an agenda item called “Results” is vague! Results for what? And what do you want from your supervisor with “Results”? Do you want them to verify that your interpretation is correct? Do you have something in your results you don’t understand and need help interpreting?</a:t>
            </a:r>
          </a:p>
          <a:p>
            <a:endParaRPr lang="en-US" sz="1600" i="1" dirty="0">
              <a:solidFill>
                <a:schemeClr val="accent3"/>
              </a:solidFill>
            </a:endParaRPr>
          </a:p>
          <a:p>
            <a:r>
              <a:rPr lang="en-US" sz="1600" i="1" dirty="0">
                <a:solidFill>
                  <a:schemeClr val="accent3"/>
                </a:solidFill>
              </a:rPr>
              <a:t>In general, don’t just present something to show that you ”did work” this week. Be clear in what feedback/support you want from your supervisor on each agenda item.</a:t>
            </a:r>
          </a:p>
        </p:txBody>
      </p:sp>
    </p:spTree>
    <p:extLst>
      <p:ext uri="{BB962C8B-B14F-4D97-AF65-F5344CB8AC3E}">
        <p14:creationId xmlns:p14="http://schemas.microsoft.com/office/powerpoint/2010/main" val="146550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AF90-5CC8-3535-14F0-DF37D5FE2E10}"/>
              </a:ext>
            </a:extLst>
          </p:cNvPr>
          <p:cNvSpPr>
            <a:spLocks noGrp="1"/>
          </p:cNvSpPr>
          <p:nvPr>
            <p:ph type="title"/>
          </p:nvPr>
        </p:nvSpPr>
        <p:spPr/>
        <p:txBody>
          <a:bodyPr/>
          <a:lstStyle/>
          <a:p>
            <a:r>
              <a:rPr lang="en-US" dirty="0"/>
              <a:t>Agenda </a:t>
            </a:r>
            <a:r>
              <a:rPr lang="en-US" dirty="0">
                <a:solidFill>
                  <a:schemeClr val="accent3"/>
                </a:solidFill>
              </a:rPr>
              <a:t>(example)</a:t>
            </a:r>
          </a:p>
        </p:txBody>
      </p:sp>
      <p:sp>
        <p:nvSpPr>
          <p:cNvPr id="3" name="Content Placeholder 2">
            <a:extLst>
              <a:ext uri="{FF2B5EF4-FFF2-40B4-BE49-F238E27FC236}">
                <a16:creationId xmlns:a16="http://schemas.microsoft.com/office/drawing/2014/main" id="{106C17BB-236F-68DB-87D8-07C4BD5A5458}"/>
              </a:ext>
            </a:extLst>
          </p:cNvPr>
          <p:cNvSpPr>
            <a:spLocks noGrp="1"/>
          </p:cNvSpPr>
          <p:nvPr>
            <p:ph idx="1"/>
          </p:nvPr>
        </p:nvSpPr>
        <p:spPr/>
        <p:txBody>
          <a:bodyPr/>
          <a:lstStyle/>
          <a:p>
            <a:pPr>
              <a:lnSpc>
                <a:spcPct val="100000"/>
              </a:lnSpc>
              <a:spcAft>
                <a:spcPts val="600"/>
              </a:spcAft>
            </a:pPr>
            <a:r>
              <a:rPr lang="en-US" dirty="0"/>
              <a:t>Present 3 relevant papers from literature review</a:t>
            </a:r>
          </a:p>
          <a:p>
            <a:pPr>
              <a:lnSpc>
                <a:spcPct val="100000"/>
              </a:lnSpc>
              <a:spcAft>
                <a:spcPts val="600"/>
              </a:spcAft>
            </a:pPr>
            <a:r>
              <a:rPr lang="en-US" dirty="0"/>
              <a:t>Align on/approve simulation methodology for Subcase A</a:t>
            </a:r>
          </a:p>
          <a:p>
            <a:pPr>
              <a:lnSpc>
                <a:spcPct val="100000"/>
              </a:lnSpc>
              <a:spcAft>
                <a:spcPts val="600"/>
              </a:spcAft>
            </a:pPr>
            <a:r>
              <a:rPr lang="en-US" dirty="0"/>
              <a:t>Review/approve Figure 1 for thesis</a:t>
            </a:r>
          </a:p>
          <a:p>
            <a:pPr>
              <a:lnSpc>
                <a:spcPct val="100000"/>
              </a:lnSpc>
              <a:spcAft>
                <a:spcPts val="600"/>
              </a:spcAft>
            </a:pPr>
            <a:r>
              <a:rPr lang="en-US" dirty="0"/>
              <a:t>Spar on results interpretation for Figure 2</a:t>
            </a:r>
          </a:p>
          <a:p>
            <a:pPr>
              <a:lnSpc>
                <a:spcPct val="100000"/>
              </a:lnSpc>
              <a:spcAft>
                <a:spcPts val="600"/>
              </a:spcAft>
            </a:pPr>
            <a:r>
              <a:rPr lang="en-US" dirty="0"/>
              <a:t>Review/approve Gantt chart for remainder of project</a:t>
            </a:r>
          </a:p>
        </p:txBody>
      </p:sp>
      <p:sp>
        <p:nvSpPr>
          <p:cNvPr id="4" name="TextBox 3">
            <a:extLst>
              <a:ext uri="{FF2B5EF4-FFF2-40B4-BE49-F238E27FC236}">
                <a16:creationId xmlns:a16="http://schemas.microsoft.com/office/drawing/2014/main" id="{2EE16CD4-7209-6B81-E93C-8B37049EABD9}"/>
              </a:ext>
            </a:extLst>
          </p:cNvPr>
          <p:cNvSpPr txBox="1"/>
          <p:nvPr/>
        </p:nvSpPr>
        <p:spPr>
          <a:xfrm>
            <a:off x="1797907" y="5178081"/>
            <a:ext cx="6140769" cy="830997"/>
          </a:xfrm>
          <a:prstGeom prst="rect">
            <a:avLst/>
          </a:prstGeom>
          <a:noFill/>
        </p:spPr>
        <p:txBody>
          <a:bodyPr wrap="square" rtlCol="0">
            <a:spAutoFit/>
          </a:bodyPr>
          <a:lstStyle/>
          <a:p>
            <a:r>
              <a:rPr lang="en-US" sz="1600" i="1" dirty="0">
                <a:solidFill>
                  <a:schemeClr val="accent3"/>
                </a:solidFill>
              </a:rPr>
              <a:t>These agenda items are specific, and we can guess that the author has a clear idea in each item what they are hoping for from the student. 10/10, no notes.</a:t>
            </a:r>
          </a:p>
        </p:txBody>
      </p:sp>
    </p:spTree>
    <p:extLst>
      <p:ext uri="{BB962C8B-B14F-4D97-AF65-F5344CB8AC3E}">
        <p14:creationId xmlns:p14="http://schemas.microsoft.com/office/powerpoint/2010/main" val="174420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2F67-A16A-E5FD-EDD4-4EF3F6738B3B}"/>
              </a:ext>
            </a:extLst>
          </p:cNvPr>
          <p:cNvSpPr>
            <a:spLocks noGrp="1"/>
          </p:cNvSpPr>
          <p:nvPr>
            <p:ph type="title"/>
          </p:nvPr>
        </p:nvSpPr>
        <p:spPr/>
        <p:txBody>
          <a:bodyPr/>
          <a:lstStyle/>
          <a:p>
            <a:r>
              <a:rPr lang="en-US" dirty="0"/>
              <a:t>Paper 1 from literature review </a:t>
            </a:r>
            <a:r>
              <a:rPr lang="en-US" dirty="0">
                <a:solidFill>
                  <a:schemeClr val="accent3"/>
                </a:solidFill>
              </a:rPr>
              <a:t>(example)</a:t>
            </a:r>
          </a:p>
        </p:txBody>
      </p:sp>
      <p:sp>
        <p:nvSpPr>
          <p:cNvPr id="3" name="Content Placeholder 2">
            <a:extLst>
              <a:ext uri="{FF2B5EF4-FFF2-40B4-BE49-F238E27FC236}">
                <a16:creationId xmlns:a16="http://schemas.microsoft.com/office/drawing/2014/main" id="{07C1322E-30EF-4938-E4E4-1FDD871B4D85}"/>
              </a:ext>
            </a:extLst>
          </p:cNvPr>
          <p:cNvSpPr>
            <a:spLocks noGrp="1"/>
          </p:cNvSpPr>
          <p:nvPr>
            <p:ph idx="1"/>
          </p:nvPr>
        </p:nvSpPr>
        <p:spPr/>
        <p:txBody>
          <a:bodyPr>
            <a:normAutofit/>
          </a:bodyPr>
          <a:lstStyle/>
          <a:p>
            <a:r>
              <a:rPr lang="en-US" sz="2000" dirty="0"/>
              <a:t>Paper: “How to make up paper titles in 10 days”</a:t>
            </a:r>
          </a:p>
          <a:p>
            <a:r>
              <a:rPr lang="en-US" sz="2000" dirty="0"/>
              <a:t>Author: Jenni Rinker</a:t>
            </a:r>
          </a:p>
          <a:p>
            <a:r>
              <a:rPr lang="en-US" sz="2000" dirty="0"/>
              <a:t>Key relevant conclusions by authors:</a:t>
            </a:r>
          </a:p>
          <a:p>
            <a:pPr lvl="1"/>
            <a:r>
              <a:rPr lang="en-US" sz="1600" dirty="0"/>
              <a:t>A paper title can be made up in 30 seconds (or less)</a:t>
            </a:r>
          </a:p>
          <a:p>
            <a:r>
              <a:rPr lang="en-US" sz="2000" dirty="0"/>
              <a:t>Key relevant interpretations by me:</a:t>
            </a:r>
          </a:p>
          <a:p>
            <a:pPr lvl="1"/>
            <a:r>
              <a:rPr lang="en-US" sz="1600" dirty="0"/>
              <a:t>Rinker is not good at coming up with fake papers</a:t>
            </a:r>
          </a:p>
          <a:p>
            <a:r>
              <a:rPr lang="en-US" sz="2000" dirty="0"/>
              <a:t>Key limitations:</a:t>
            </a:r>
          </a:p>
          <a:p>
            <a:pPr lvl="1"/>
            <a:r>
              <a:rPr lang="en-US" sz="1600" dirty="0"/>
              <a:t>They just make it up</a:t>
            </a:r>
          </a:p>
          <a:p>
            <a:r>
              <a:rPr lang="en-US" sz="2000" dirty="0"/>
              <a:t>How we can use this:</a:t>
            </a:r>
          </a:p>
          <a:p>
            <a:pPr lvl="1"/>
            <a:r>
              <a:rPr lang="en-US" sz="1600" dirty="0"/>
              <a:t>Provides evidence that not just everyone can make up papers.</a:t>
            </a:r>
          </a:p>
        </p:txBody>
      </p:sp>
      <p:sp>
        <p:nvSpPr>
          <p:cNvPr id="4" name="TextBox 3">
            <a:extLst>
              <a:ext uri="{FF2B5EF4-FFF2-40B4-BE49-F238E27FC236}">
                <a16:creationId xmlns:a16="http://schemas.microsoft.com/office/drawing/2014/main" id="{7C9E75D7-F06C-B80A-85E3-78B883254C89}"/>
              </a:ext>
            </a:extLst>
          </p:cNvPr>
          <p:cNvSpPr txBox="1"/>
          <p:nvPr/>
        </p:nvSpPr>
        <p:spPr>
          <a:xfrm>
            <a:off x="6437871" y="2178787"/>
            <a:ext cx="5667632" cy="1569660"/>
          </a:xfrm>
          <a:prstGeom prst="rect">
            <a:avLst/>
          </a:prstGeom>
          <a:noFill/>
        </p:spPr>
        <p:txBody>
          <a:bodyPr wrap="square" rtlCol="0">
            <a:spAutoFit/>
          </a:bodyPr>
          <a:lstStyle/>
          <a:p>
            <a:pPr algn="r"/>
            <a:r>
              <a:rPr lang="en-US" sz="1600" i="1" dirty="0">
                <a:solidFill>
                  <a:schemeClr val="accent3"/>
                </a:solidFill>
              </a:rPr>
              <a:t>In the beginning of your project, it’s good to take time in your supervision meetings to review papers as you work on your literature survey. Your supervisor may not be up to date on recent publications! And if you spar on the papers together, you benefit from their experience and their better understanding of the research’s context.</a:t>
            </a:r>
          </a:p>
        </p:txBody>
      </p:sp>
      <p:sp>
        <p:nvSpPr>
          <p:cNvPr id="5" name="TextBox 4">
            <a:extLst>
              <a:ext uri="{FF2B5EF4-FFF2-40B4-BE49-F238E27FC236}">
                <a16:creationId xmlns:a16="http://schemas.microsoft.com/office/drawing/2014/main" id="{2905107A-BFB2-54B2-F387-2C65AC64CB49}"/>
              </a:ext>
            </a:extLst>
          </p:cNvPr>
          <p:cNvSpPr txBox="1"/>
          <p:nvPr/>
        </p:nvSpPr>
        <p:spPr>
          <a:xfrm>
            <a:off x="1040028" y="5761464"/>
            <a:ext cx="10223156" cy="830997"/>
          </a:xfrm>
          <a:prstGeom prst="rect">
            <a:avLst/>
          </a:prstGeom>
          <a:noFill/>
        </p:spPr>
        <p:txBody>
          <a:bodyPr wrap="square" rtlCol="0">
            <a:spAutoFit/>
          </a:bodyPr>
          <a:lstStyle/>
          <a:p>
            <a:r>
              <a:rPr lang="en-US" sz="1600" i="1" dirty="0">
                <a:solidFill>
                  <a:schemeClr val="accent3"/>
                </a:solidFill>
              </a:rPr>
              <a:t>Here is one way that you could briefly present a paper. Note that your personal literature survey (see website for more details) should have MUCH more detail on the paper. Your focus in the presentation is presenting the key relevance for YOUR research.</a:t>
            </a:r>
          </a:p>
        </p:txBody>
      </p:sp>
    </p:spTree>
    <p:extLst>
      <p:ext uri="{BB962C8B-B14F-4D97-AF65-F5344CB8AC3E}">
        <p14:creationId xmlns:p14="http://schemas.microsoft.com/office/powerpoint/2010/main" val="284048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028-DE62-9F0A-A883-76CCF928269C}"/>
              </a:ext>
            </a:extLst>
          </p:cNvPr>
          <p:cNvSpPr>
            <a:spLocks noGrp="1"/>
          </p:cNvSpPr>
          <p:nvPr>
            <p:ph type="title"/>
          </p:nvPr>
        </p:nvSpPr>
        <p:spPr/>
        <p:txBody>
          <a:bodyPr/>
          <a:lstStyle/>
          <a:p>
            <a:r>
              <a:rPr lang="en-US" dirty="0"/>
              <a:t>Approve simulation methodology </a:t>
            </a:r>
            <a:r>
              <a:rPr lang="en-US" dirty="0">
                <a:solidFill>
                  <a:schemeClr val="accent3"/>
                </a:solidFill>
              </a:rPr>
              <a:t>(example)</a:t>
            </a:r>
          </a:p>
        </p:txBody>
      </p:sp>
      <p:sp>
        <p:nvSpPr>
          <p:cNvPr id="3" name="Content Placeholder 2">
            <a:extLst>
              <a:ext uri="{FF2B5EF4-FFF2-40B4-BE49-F238E27FC236}">
                <a16:creationId xmlns:a16="http://schemas.microsoft.com/office/drawing/2014/main" id="{E6E8563A-C1AD-C400-1859-C2342AB92A27}"/>
              </a:ext>
            </a:extLst>
          </p:cNvPr>
          <p:cNvSpPr>
            <a:spLocks noGrp="1"/>
          </p:cNvSpPr>
          <p:nvPr>
            <p:ph idx="1"/>
          </p:nvPr>
        </p:nvSpPr>
        <p:spPr>
          <a:xfrm>
            <a:off x="838200" y="1825625"/>
            <a:ext cx="8410832" cy="4351338"/>
          </a:xfrm>
        </p:spPr>
        <p:txBody>
          <a:bodyPr/>
          <a:lstStyle/>
          <a:p>
            <a:r>
              <a:rPr lang="en-US" dirty="0"/>
              <a:t>In Subcase A, we want to show that </a:t>
            </a:r>
            <a:r>
              <a:rPr lang="en-US" dirty="0" err="1"/>
              <a:t>TbFA</a:t>
            </a:r>
            <a:r>
              <a:rPr lang="en-US" dirty="0"/>
              <a:t> loads follow thrust trend.</a:t>
            </a:r>
          </a:p>
          <a:p>
            <a:endParaRPr lang="en-US" dirty="0"/>
          </a:p>
          <a:p>
            <a:r>
              <a:rPr lang="en-US" dirty="0"/>
              <a:t>Proposed methodology:</a:t>
            </a:r>
          </a:p>
          <a:p>
            <a:pPr lvl="1"/>
            <a:r>
              <a:rPr lang="en-US" dirty="0"/>
              <a:t>Simulate HAWC2 for 5 minutes at different mean wind speeds, no turbulence</a:t>
            </a:r>
          </a:p>
          <a:p>
            <a:pPr lvl="1"/>
            <a:r>
              <a:rPr lang="en-US" dirty="0"/>
              <a:t>Calculate mean of </a:t>
            </a:r>
            <a:r>
              <a:rPr lang="en-US" dirty="0" err="1"/>
              <a:t>TbFA</a:t>
            </a:r>
            <a:endParaRPr lang="en-US" dirty="0"/>
          </a:p>
          <a:p>
            <a:pPr lvl="1"/>
            <a:r>
              <a:rPr lang="en-US" dirty="0"/>
              <a:t>Plot mean(</a:t>
            </a:r>
            <a:r>
              <a:rPr lang="en-US" dirty="0" err="1"/>
              <a:t>TbFA</a:t>
            </a:r>
            <a:r>
              <a:rPr lang="en-US" dirty="0"/>
              <a:t>) versus mean wind speed</a:t>
            </a:r>
          </a:p>
          <a:p>
            <a:pPr lvl="1"/>
            <a:r>
              <a:rPr lang="en-US" dirty="0"/>
              <a:t>Add theoretical line (equation at right)</a:t>
            </a:r>
          </a:p>
          <a:p>
            <a:endParaRPr lang="en-US" dirty="0"/>
          </a:p>
          <a:p>
            <a:r>
              <a:rPr lang="en-US" dirty="0"/>
              <a:t>Hypothesis: the simulation results and the theoretical line will match.</a:t>
            </a:r>
          </a:p>
          <a:p>
            <a:endParaRPr lang="en-US" dirty="0"/>
          </a:p>
          <a:p>
            <a:pPr marL="0" indent="0">
              <a:buNone/>
            </a:pPr>
            <a:r>
              <a:rPr lang="en-US" b="1" dirty="0"/>
              <a:t>Is this proposed methodology and hypothesis correct?</a:t>
            </a:r>
          </a:p>
          <a:p>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DE57B32-5EF3-7054-4C87-C728C615CCA6}"/>
                  </a:ext>
                </a:extLst>
              </p:cNvPr>
              <p:cNvSpPr txBox="1"/>
              <p:nvPr/>
            </p:nvSpPr>
            <p:spPr>
              <a:xfrm>
                <a:off x="6762235" y="4127157"/>
                <a:ext cx="221874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da-DK" b="0" i="1" smtClean="0">
                          <a:latin typeface="Cambria Math" panose="02040503050406030204" pitchFamily="18" charset="0"/>
                        </a:rPr>
                        <m:t>𝑇𝑏𝐹𝐴</m:t>
                      </m:r>
                      <m:r>
                        <a:rPr lang="da-DK" b="0" i="1" smtClean="0">
                          <a:latin typeface="Cambria Math" panose="02040503050406030204" pitchFamily="18" charset="0"/>
                        </a:rPr>
                        <m:t>≈</m:t>
                      </m:r>
                      <m:r>
                        <a:rPr lang="da-DK" b="0" i="1" smtClean="0">
                          <a:latin typeface="Cambria Math" panose="02040503050406030204" pitchFamily="18" charset="0"/>
                        </a:rPr>
                        <m:t>𝑇h𝑟𝑢𝑠𝑡</m:t>
                      </m:r>
                      <m:r>
                        <a:rPr lang="da-DK" b="0" i="1" smtClean="0">
                          <a:latin typeface="Cambria Math" panose="02040503050406030204" pitchFamily="18" charset="0"/>
                        </a:rPr>
                        <m:t> ∗</m:t>
                      </m:r>
                      <m:r>
                        <a:rPr lang="da-DK" b="0" i="1" smtClean="0">
                          <a:latin typeface="Cambria Math" panose="02040503050406030204" pitchFamily="18" charset="0"/>
                        </a:rPr>
                        <m:t>𝐻𝐻</m:t>
                      </m:r>
                    </m:oMath>
                  </m:oMathPara>
                </a14:m>
                <a:endParaRPr lang="en-US" dirty="0"/>
              </a:p>
            </p:txBody>
          </p:sp>
        </mc:Choice>
        <mc:Fallback>
          <p:sp>
            <p:nvSpPr>
              <p:cNvPr id="4" name="TextBox 3">
                <a:extLst>
                  <a:ext uri="{FF2B5EF4-FFF2-40B4-BE49-F238E27FC236}">
                    <a16:creationId xmlns:a16="http://schemas.microsoft.com/office/drawing/2014/main" id="{0DE57B32-5EF3-7054-4C87-C728C615CCA6}"/>
                  </a:ext>
                </a:extLst>
              </p:cNvPr>
              <p:cNvSpPr txBox="1">
                <a:spLocks noRot="1" noChangeAspect="1" noMove="1" noResize="1" noEditPoints="1" noAdjustHandles="1" noChangeArrowheads="1" noChangeShapeType="1" noTextEdit="1"/>
              </p:cNvSpPr>
              <p:nvPr/>
            </p:nvSpPr>
            <p:spPr>
              <a:xfrm>
                <a:off x="6762235" y="4127157"/>
                <a:ext cx="2218748" cy="276999"/>
              </a:xfrm>
              <a:prstGeom prst="rect">
                <a:avLst/>
              </a:prstGeom>
              <a:blipFill>
                <a:blip r:embed="rId2"/>
                <a:stretch>
                  <a:fillRect l="-2473" r="-2198" b="-888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CB40F62-2C75-B743-4479-F9E9CFAECE27}"/>
              </a:ext>
            </a:extLst>
          </p:cNvPr>
          <p:cNvSpPr txBox="1"/>
          <p:nvPr/>
        </p:nvSpPr>
        <p:spPr>
          <a:xfrm>
            <a:off x="9249032" y="2573209"/>
            <a:ext cx="2813222" cy="3293209"/>
          </a:xfrm>
          <a:prstGeom prst="rect">
            <a:avLst/>
          </a:prstGeom>
          <a:noFill/>
        </p:spPr>
        <p:txBody>
          <a:bodyPr wrap="square" rtlCol="0">
            <a:spAutoFit/>
          </a:bodyPr>
          <a:lstStyle/>
          <a:p>
            <a:pPr algn="r"/>
            <a:r>
              <a:rPr lang="en-US" sz="1600" i="1" dirty="0">
                <a:solidFill>
                  <a:schemeClr val="accent3"/>
                </a:solidFill>
              </a:rPr>
              <a:t>Try to reduce text on your slides. Sentence fragments instead of full sentences are fine.</a:t>
            </a:r>
          </a:p>
          <a:p>
            <a:pPr algn="r"/>
            <a:endParaRPr lang="en-US" sz="1600" i="1" dirty="0">
              <a:solidFill>
                <a:schemeClr val="accent3"/>
              </a:solidFill>
            </a:endParaRPr>
          </a:p>
          <a:p>
            <a:pPr algn="r"/>
            <a:r>
              <a:rPr lang="en-US" sz="1600" i="1" dirty="0">
                <a:solidFill>
                  <a:schemeClr val="accent3"/>
                </a:solidFill>
              </a:rPr>
              <a:t>This is a nice slide because it (a) reminds the supervisor of the motivation, (b) presents the methodology, (c) gives a hypothesis of what is expected to occur, and (d) makes it clear from the supervisor what you want.</a:t>
            </a:r>
          </a:p>
        </p:txBody>
      </p:sp>
    </p:spTree>
    <p:extLst>
      <p:ext uri="{BB962C8B-B14F-4D97-AF65-F5344CB8AC3E}">
        <p14:creationId xmlns:p14="http://schemas.microsoft.com/office/powerpoint/2010/main" val="244739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A8A0-0139-C566-D141-268D9B25FF17}"/>
              </a:ext>
            </a:extLst>
          </p:cNvPr>
          <p:cNvSpPr>
            <a:spLocks noGrp="1"/>
          </p:cNvSpPr>
          <p:nvPr>
            <p:ph type="title"/>
          </p:nvPr>
        </p:nvSpPr>
        <p:spPr/>
        <p:txBody>
          <a:bodyPr/>
          <a:lstStyle/>
          <a:p>
            <a:r>
              <a:rPr lang="en-US" dirty="0"/>
              <a:t>Review/approve Figure 1 for thesis </a:t>
            </a:r>
            <a:r>
              <a:rPr lang="en-US" dirty="0">
                <a:solidFill>
                  <a:schemeClr val="accent3"/>
                </a:solidFill>
              </a:rPr>
              <a:t>(example)</a:t>
            </a:r>
            <a:endParaRPr lang="en-US" dirty="0"/>
          </a:p>
        </p:txBody>
      </p:sp>
      <p:pic>
        <p:nvPicPr>
          <p:cNvPr id="7" name="Content Placeholder 6">
            <a:extLst>
              <a:ext uri="{FF2B5EF4-FFF2-40B4-BE49-F238E27FC236}">
                <a16:creationId xmlns:a16="http://schemas.microsoft.com/office/drawing/2014/main" id="{BC181931-2788-E767-4994-36C3094FC212}"/>
              </a:ext>
            </a:extLst>
          </p:cNvPr>
          <p:cNvPicPr>
            <a:picLocks noGrp="1" noChangeAspect="1"/>
          </p:cNvPicPr>
          <p:nvPr>
            <p:ph sz="half" idx="1"/>
          </p:nvPr>
        </p:nvPicPr>
        <p:blipFill>
          <a:blip r:embed="rId2"/>
          <a:stretch>
            <a:fillRect/>
          </a:stretch>
        </p:blipFill>
        <p:spPr>
          <a:xfrm>
            <a:off x="73854" y="1930129"/>
            <a:ext cx="6022146" cy="2042568"/>
          </a:xfrm>
          <a:prstGeom prst="rect">
            <a:avLst/>
          </a:prstGeom>
        </p:spPr>
      </p:pic>
      <p:sp>
        <p:nvSpPr>
          <p:cNvPr id="5" name="Content Placeholder 4">
            <a:extLst>
              <a:ext uri="{FF2B5EF4-FFF2-40B4-BE49-F238E27FC236}">
                <a16:creationId xmlns:a16="http://schemas.microsoft.com/office/drawing/2014/main" id="{2F281889-582A-52CE-47D5-4955686241CA}"/>
              </a:ext>
            </a:extLst>
          </p:cNvPr>
          <p:cNvSpPr>
            <a:spLocks noGrp="1"/>
          </p:cNvSpPr>
          <p:nvPr>
            <p:ph sz="half" idx="2"/>
          </p:nvPr>
        </p:nvSpPr>
        <p:spPr/>
        <p:txBody>
          <a:bodyPr/>
          <a:lstStyle/>
          <a:p>
            <a:r>
              <a:rPr lang="en-US" dirty="0"/>
              <a:t>Figure objectives:</a:t>
            </a:r>
          </a:p>
          <a:p>
            <a:pPr lvl="1"/>
            <a:r>
              <a:rPr lang="en-US" dirty="0"/>
              <a:t>Show phase shifting in frequency domain correctly shifts in time domain</a:t>
            </a:r>
          </a:p>
          <a:p>
            <a:pPr lvl="1"/>
            <a:r>
              <a:rPr lang="en-US" dirty="0"/>
              <a:t>Show that spectral extension correctly adds (1) 5/3 roll-off in spectra and (2) high-frequency content in time domain</a:t>
            </a:r>
          </a:p>
          <a:p>
            <a:endParaRPr lang="en-US" dirty="0"/>
          </a:p>
          <a:p>
            <a:r>
              <a:rPr lang="en-US" dirty="0"/>
              <a:t>Feedback on figure?</a:t>
            </a:r>
          </a:p>
        </p:txBody>
      </p:sp>
      <p:sp>
        <p:nvSpPr>
          <p:cNvPr id="8" name="TextBox 7">
            <a:extLst>
              <a:ext uri="{FF2B5EF4-FFF2-40B4-BE49-F238E27FC236}">
                <a16:creationId xmlns:a16="http://schemas.microsoft.com/office/drawing/2014/main" id="{9EAF7418-66C2-110C-66F9-C7EA3A6EB24D}"/>
              </a:ext>
            </a:extLst>
          </p:cNvPr>
          <p:cNvSpPr txBox="1"/>
          <p:nvPr/>
        </p:nvSpPr>
        <p:spPr>
          <a:xfrm>
            <a:off x="135925" y="4306330"/>
            <a:ext cx="5960076" cy="1815882"/>
          </a:xfrm>
          <a:prstGeom prst="rect">
            <a:avLst/>
          </a:prstGeom>
          <a:noFill/>
        </p:spPr>
        <p:txBody>
          <a:bodyPr wrap="square" rtlCol="0">
            <a:spAutoFit/>
          </a:bodyPr>
          <a:lstStyle/>
          <a:p>
            <a:r>
              <a:rPr lang="en-US" sz="1600" dirty="0"/>
              <a:t>Proposed caption:</a:t>
            </a:r>
          </a:p>
          <a:p>
            <a:r>
              <a:rPr lang="en-US" sz="1600" i="1" dirty="0"/>
              <a:t>Comparison of free wind, LOS measurement, and constraining time series at Beam 4 for the DTU 10 MW and a mean wind speed of 11.4 m/s. The orange lines indicate the raw lidar data, the green lines represent the lidar signal after it has been scaled and time-shifted, and the red lines demonstrate a final constraining time series with the spectral correction and extended power spectrum.</a:t>
            </a:r>
          </a:p>
        </p:txBody>
      </p:sp>
      <p:sp>
        <p:nvSpPr>
          <p:cNvPr id="9" name="TextBox 8">
            <a:extLst>
              <a:ext uri="{FF2B5EF4-FFF2-40B4-BE49-F238E27FC236}">
                <a16:creationId xmlns:a16="http://schemas.microsoft.com/office/drawing/2014/main" id="{68A6848B-B70B-A9FB-56D0-E3A91235A29E}"/>
              </a:ext>
            </a:extLst>
          </p:cNvPr>
          <p:cNvSpPr txBox="1"/>
          <p:nvPr/>
        </p:nvSpPr>
        <p:spPr>
          <a:xfrm>
            <a:off x="6339016" y="4797425"/>
            <a:ext cx="5717059" cy="1815882"/>
          </a:xfrm>
          <a:prstGeom prst="rect">
            <a:avLst/>
          </a:prstGeom>
          <a:noFill/>
        </p:spPr>
        <p:txBody>
          <a:bodyPr wrap="square" rtlCol="0">
            <a:spAutoFit/>
          </a:bodyPr>
          <a:lstStyle/>
          <a:p>
            <a:pPr algn="r"/>
            <a:r>
              <a:rPr lang="en-US" sz="1600" i="1" dirty="0">
                <a:solidFill>
                  <a:schemeClr val="accent3"/>
                </a:solidFill>
              </a:rPr>
              <a:t>It’s nice to spar on figures/captions before putting them in your thesis. Here is a way that you can efficiently present a figure, a caption, and the intent of the figure to your supervisor.</a:t>
            </a:r>
          </a:p>
          <a:p>
            <a:pPr algn="r"/>
            <a:endParaRPr lang="en-US" sz="1600" i="1" dirty="0">
              <a:solidFill>
                <a:schemeClr val="accent3"/>
              </a:solidFill>
            </a:endParaRPr>
          </a:p>
          <a:p>
            <a:pPr algn="r"/>
            <a:r>
              <a:rPr lang="en-US" sz="1600" i="1" dirty="0">
                <a:solidFill>
                  <a:schemeClr val="accent3"/>
                </a:solidFill>
              </a:rPr>
              <a:t>Figure and caption taken from </a:t>
            </a:r>
            <a:r>
              <a:rPr lang="en-US" sz="1600" i="1" dirty="0">
                <a:solidFill>
                  <a:schemeClr val="accent3"/>
                </a:solidFill>
                <a:hlinkClick r:id="rId3"/>
              </a:rPr>
              <a:t>https://iopscience.iop.org/article/10.1088/1742-6596/2265/3/032011/pdf</a:t>
            </a:r>
            <a:r>
              <a:rPr lang="en-US" sz="1600" i="1" dirty="0">
                <a:solidFill>
                  <a:schemeClr val="accent3"/>
                </a:solidFill>
              </a:rPr>
              <a:t>, Figure 1.</a:t>
            </a:r>
          </a:p>
        </p:txBody>
      </p:sp>
    </p:spTree>
    <p:extLst>
      <p:ext uri="{BB962C8B-B14F-4D97-AF65-F5344CB8AC3E}">
        <p14:creationId xmlns:p14="http://schemas.microsoft.com/office/powerpoint/2010/main" val="6271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046F-8BB8-FB97-01FB-AFD1F8DAF0AC}"/>
              </a:ext>
            </a:extLst>
          </p:cNvPr>
          <p:cNvSpPr>
            <a:spLocks noGrp="1"/>
          </p:cNvSpPr>
          <p:nvPr>
            <p:ph type="title"/>
          </p:nvPr>
        </p:nvSpPr>
        <p:spPr/>
        <p:txBody>
          <a:bodyPr/>
          <a:lstStyle/>
          <a:p>
            <a:r>
              <a:rPr lang="en-US" dirty="0"/>
              <a:t>Spar on results for Figure 2 </a:t>
            </a:r>
            <a:r>
              <a:rPr lang="en-US" dirty="0">
                <a:solidFill>
                  <a:schemeClr val="accent3"/>
                </a:solidFill>
              </a:rPr>
              <a:t>(example)</a:t>
            </a:r>
            <a:endParaRPr lang="en-US" dirty="0"/>
          </a:p>
        </p:txBody>
      </p:sp>
      <p:pic>
        <p:nvPicPr>
          <p:cNvPr id="7" name="Content Placeholder 6">
            <a:extLst>
              <a:ext uri="{FF2B5EF4-FFF2-40B4-BE49-F238E27FC236}">
                <a16:creationId xmlns:a16="http://schemas.microsoft.com/office/drawing/2014/main" id="{A412138C-A767-11B7-5995-A22030EE5259}"/>
              </a:ext>
            </a:extLst>
          </p:cNvPr>
          <p:cNvPicPr>
            <a:picLocks noGrp="1" noChangeAspect="1"/>
          </p:cNvPicPr>
          <p:nvPr>
            <p:ph sz="half" idx="1"/>
          </p:nvPr>
        </p:nvPicPr>
        <p:blipFill>
          <a:blip r:embed="rId2"/>
          <a:stretch>
            <a:fillRect/>
          </a:stretch>
        </p:blipFill>
        <p:spPr>
          <a:xfrm>
            <a:off x="90616" y="1560942"/>
            <a:ext cx="5612561" cy="2368507"/>
          </a:xfrm>
          <a:prstGeom prst="rect">
            <a:avLst/>
          </a:prstGeom>
        </p:spPr>
      </p:pic>
      <p:sp>
        <p:nvSpPr>
          <p:cNvPr id="5" name="Content Placeholder 4">
            <a:extLst>
              <a:ext uri="{FF2B5EF4-FFF2-40B4-BE49-F238E27FC236}">
                <a16:creationId xmlns:a16="http://schemas.microsoft.com/office/drawing/2014/main" id="{4A6D70AA-9252-A7A2-46BC-B0CC6A7C50F6}"/>
              </a:ext>
            </a:extLst>
          </p:cNvPr>
          <p:cNvSpPr>
            <a:spLocks noGrp="1"/>
          </p:cNvSpPr>
          <p:nvPr>
            <p:ph sz="half" idx="2"/>
          </p:nvPr>
        </p:nvSpPr>
        <p:spPr/>
        <p:txBody>
          <a:bodyPr/>
          <a:lstStyle/>
          <a:p>
            <a:r>
              <a:rPr lang="en-US" dirty="0"/>
              <a:t>Analysis objective:</a:t>
            </a:r>
          </a:p>
          <a:p>
            <a:pPr lvl="1"/>
            <a:r>
              <a:rPr lang="en-US" dirty="0"/>
              <a:t>Show that constrained results follow significantly better than unconstrained.</a:t>
            </a:r>
          </a:p>
          <a:p>
            <a:endParaRPr lang="en-US" dirty="0"/>
          </a:p>
          <a:p>
            <a:r>
              <a:rPr lang="en-US" dirty="0"/>
              <a:t>Interpretation:</a:t>
            </a:r>
          </a:p>
          <a:p>
            <a:pPr lvl="1"/>
            <a:r>
              <a:rPr lang="en-US" dirty="0"/>
              <a:t>The red (constrained) lines are much closer to the blue (unconstrained).</a:t>
            </a:r>
          </a:p>
          <a:p>
            <a:pPr lvl="1"/>
            <a:r>
              <a:rPr lang="en-US" dirty="0"/>
              <a:t>I.e., the method works.</a:t>
            </a:r>
          </a:p>
          <a:p>
            <a:pPr lvl="1"/>
            <a:endParaRPr lang="en-US" dirty="0"/>
          </a:p>
          <a:p>
            <a:r>
              <a:rPr lang="en-US" dirty="0"/>
              <a:t>But I don’t understand why we have oscillations in </a:t>
            </a:r>
            <a:r>
              <a:rPr lang="en-US" dirty="0" err="1"/>
              <a:t>TbFA</a:t>
            </a:r>
            <a:r>
              <a:rPr lang="en-US" dirty="0"/>
              <a:t>?</a:t>
            </a:r>
          </a:p>
        </p:txBody>
      </p:sp>
      <p:sp>
        <p:nvSpPr>
          <p:cNvPr id="8" name="TextBox 7">
            <a:extLst>
              <a:ext uri="{FF2B5EF4-FFF2-40B4-BE49-F238E27FC236}">
                <a16:creationId xmlns:a16="http://schemas.microsoft.com/office/drawing/2014/main" id="{5242D3DB-DA31-F8E7-3786-4271156B0943}"/>
              </a:ext>
            </a:extLst>
          </p:cNvPr>
          <p:cNvSpPr txBox="1"/>
          <p:nvPr/>
        </p:nvSpPr>
        <p:spPr>
          <a:xfrm>
            <a:off x="838200" y="4133335"/>
            <a:ext cx="3176767" cy="369332"/>
          </a:xfrm>
          <a:prstGeom prst="rect">
            <a:avLst/>
          </a:prstGeom>
          <a:noFill/>
        </p:spPr>
        <p:txBody>
          <a:bodyPr wrap="none" rtlCol="0">
            <a:spAutoFit/>
          </a:bodyPr>
          <a:lstStyle/>
          <a:p>
            <a:r>
              <a:rPr lang="en-US" dirty="0"/>
              <a:t>^^ Current results for Figure 2.</a:t>
            </a:r>
          </a:p>
        </p:txBody>
      </p:sp>
      <p:sp>
        <p:nvSpPr>
          <p:cNvPr id="9" name="TextBox 8">
            <a:extLst>
              <a:ext uri="{FF2B5EF4-FFF2-40B4-BE49-F238E27FC236}">
                <a16:creationId xmlns:a16="http://schemas.microsoft.com/office/drawing/2014/main" id="{F949932E-75C0-9664-5786-F538CE65CF4D}"/>
              </a:ext>
            </a:extLst>
          </p:cNvPr>
          <p:cNvSpPr txBox="1"/>
          <p:nvPr/>
        </p:nvSpPr>
        <p:spPr>
          <a:xfrm>
            <a:off x="90615" y="4502667"/>
            <a:ext cx="9232557" cy="2308324"/>
          </a:xfrm>
          <a:prstGeom prst="rect">
            <a:avLst/>
          </a:prstGeom>
          <a:noFill/>
        </p:spPr>
        <p:txBody>
          <a:bodyPr wrap="square" rtlCol="0">
            <a:spAutoFit/>
          </a:bodyPr>
          <a:lstStyle/>
          <a:p>
            <a:r>
              <a:rPr lang="en-US" sz="1600" i="1" dirty="0">
                <a:solidFill>
                  <a:schemeClr val="accent3"/>
                </a:solidFill>
              </a:rPr>
              <a:t>Here is an example of how you could spar on in-progress work. It’s</a:t>
            </a:r>
            <a:br>
              <a:rPr lang="en-US" sz="1600" i="1" dirty="0">
                <a:solidFill>
                  <a:schemeClr val="accent3"/>
                </a:solidFill>
              </a:rPr>
            </a:br>
            <a:r>
              <a:rPr lang="en-US" sz="1600" i="1" dirty="0">
                <a:solidFill>
                  <a:schemeClr val="accent3"/>
                </a:solidFill>
              </a:rPr>
              <a:t>good to remind the supervisor of the analysis objective (we can forget</a:t>
            </a:r>
            <a:br>
              <a:rPr lang="en-US" sz="1600" i="1" dirty="0">
                <a:solidFill>
                  <a:schemeClr val="accent3"/>
                </a:solidFill>
              </a:rPr>
            </a:br>
            <a:r>
              <a:rPr lang="en-US" sz="1600" i="1" dirty="0">
                <a:solidFill>
                  <a:schemeClr val="accent3"/>
                </a:solidFill>
              </a:rPr>
              <a:t>from week to week!), and putting your interpretation in writing helps</a:t>
            </a:r>
            <a:br>
              <a:rPr lang="en-US" sz="1600" i="1" dirty="0">
                <a:solidFill>
                  <a:schemeClr val="accent3"/>
                </a:solidFill>
              </a:rPr>
            </a:br>
            <a:r>
              <a:rPr lang="en-US" sz="1600" i="1" dirty="0">
                <a:solidFill>
                  <a:schemeClr val="accent3"/>
                </a:solidFill>
              </a:rPr>
              <a:t>with clarity of thought. Don’t be afraid to highlight things you don’t</a:t>
            </a:r>
            <a:br>
              <a:rPr lang="en-US" sz="1600" i="1" dirty="0">
                <a:solidFill>
                  <a:schemeClr val="accent3"/>
                </a:solidFill>
              </a:rPr>
            </a:br>
            <a:r>
              <a:rPr lang="en-US" sz="1600" i="1" dirty="0">
                <a:solidFill>
                  <a:schemeClr val="accent3"/>
                </a:solidFill>
              </a:rPr>
              <a:t>know and ask for feedback! (Bonus points if you make a hypothesis</a:t>
            </a:r>
            <a:br>
              <a:rPr lang="en-US" sz="1600" i="1" dirty="0">
                <a:solidFill>
                  <a:schemeClr val="accent3"/>
                </a:solidFill>
              </a:rPr>
            </a:br>
            <a:r>
              <a:rPr lang="en-US" sz="1600" i="1" dirty="0">
                <a:solidFill>
                  <a:schemeClr val="accent3"/>
                </a:solidFill>
              </a:rPr>
              <a:t>first!)</a:t>
            </a:r>
          </a:p>
          <a:p>
            <a:endParaRPr lang="en-US" sz="1600" i="1" dirty="0">
              <a:solidFill>
                <a:schemeClr val="accent3"/>
              </a:solidFill>
            </a:endParaRPr>
          </a:p>
          <a:p>
            <a:r>
              <a:rPr lang="en-US" sz="1600" i="1" dirty="0">
                <a:solidFill>
                  <a:schemeClr val="accent3"/>
                </a:solidFill>
              </a:rPr>
              <a:t>Figure and caption taken from </a:t>
            </a:r>
            <a:r>
              <a:rPr lang="en-US" sz="1600" i="1" dirty="0">
                <a:solidFill>
                  <a:schemeClr val="accent3"/>
                </a:solidFill>
                <a:hlinkClick r:id="rId3"/>
              </a:rPr>
              <a:t>https://iopscience.iop.org/article/10.1088/1742-6596/2265/3/032011/pdf</a:t>
            </a:r>
            <a:r>
              <a:rPr lang="en-US" sz="1600" i="1" dirty="0">
                <a:solidFill>
                  <a:schemeClr val="accent3"/>
                </a:solidFill>
              </a:rPr>
              <a:t>, Figure 3.</a:t>
            </a:r>
          </a:p>
        </p:txBody>
      </p:sp>
    </p:spTree>
    <p:extLst>
      <p:ext uri="{BB962C8B-B14F-4D97-AF65-F5344CB8AC3E}">
        <p14:creationId xmlns:p14="http://schemas.microsoft.com/office/powerpoint/2010/main" val="2627077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1070</Words>
  <Application>Microsoft Office PowerPoint</Application>
  <PresentationFormat>Widescreen</PresentationFormat>
  <Paragraphs>80</Paragraphs>
  <Slides>8</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Cambria Math</vt:lpstr>
      <vt:lpstr>Wingdings</vt:lpstr>
      <vt:lpstr>Office Theme</vt:lpstr>
      <vt:lpstr>How to use this template.</vt:lpstr>
      <vt:lpstr>[Project title]</vt:lpstr>
      <vt:lpstr>Agenda</vt:lpstr>
      <vt:lpstr>Agenda (example)</vt:lpstr>
      <vt:lpstr>Paper 1 from literature review (example)</vt:lpstr>
      <vt:lpstr>Approve simulation methodology (example)</vt:lpstr>
      <vt:lpstr>Review/approve Figure 1 for thesis (example)</vt:lpstr>
      <vt:lpstr>Spar on results for Figure 2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 Rinker</dc:creator>
  <cp:lastModifiedBy>Jenni Rinker</cp:lastModifiedBy>
  <cp:revision>42</cp:revision>
  <dcterms:created xsi:type="dcterms:W3CDTF">2025-02-20T14:38:25Z</dcterms:created>
  <dcterms:modified xsi:type="dcterms:W3CDTF">2026-05-27T10:15:39Z</dcterms:modified>
</cp:coreProperties>
</file>